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694" r:id="rId2"/>
    <p:sldId id="265" r:id="rId3"/>
    <p:sldId id="696" r:id="rId4"/>
    <p:sldId id="264" r:id="rId5"/>
    <p:sldId id="695" r:id="rId6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57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15B"/>
    <a:srgbClr val="02B7A6"/>
    <a:srgbClr val="D5EBE2"/>
    <a:srgbClr val="8873B5"/>
    <a:srgbClr val="82949B"/>
    <a:srgbClr val="B0D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3"/>
    <p:restoredTop sz="86370"/>
  </p:normalViewPr>
  <p:slideViewPr>
    <p:cSldViewPr snapToGrid="0" showGuides="1">
      <p:cViewPr varScale="1">
        <p:scale>
          <a:sx n="104" d="100"/>
          <a:sy n="104" d="100"/>
        </p:scale>
        <p:origin x="1440" y="208"/>
      </p:cViewPr>
      <p:guideLst>
        <p:guide orient="horz" pos="3657"/>
        <p:guide pos="57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000E5C-053E-D56E-F4DB-26AA764C25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BDBEE4-F9F1-CD5D-14DD-B01A546609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07ED6-79BA-7747-81F1-235DDB638540}" type="datetimeFigureOut">
              <a:rPr lang="en-DK" smtClean="0"/>
              <a:t>05/03/2026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8BD83-FB18-3636-5CF0-3DE8884B60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83B7CA-A5D1-FCA3-DFE6-4301444EDF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2CFF1-6026-E546-94F1-AEC72BE8DE04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9665339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EED4-0D14-8648-9924-D46F51BBD240}" type="datetimeFigureOut">
              <a:rPr lang="en-DK" smtClean="0"/>
              <a:t>05/03/2026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7482B-759C-9848-B73C-6FA2BAFB2548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60211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40CF8-D6AC-4E2C-1519-4EE9BE66B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79E7FE-9940-B38C-AE41-7480FAF125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9D60EE-29C8-1745-369D-ED45CE0FD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ECF35-FECF-435B-2EC7-327604BED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7482B-759C-9848-B73C-6FA2BAFB2548}" type="slidenum">
              <a:rPr lang="en-DK" smtClean="0"/>
              <a:t>1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FCFA1-30FA-11AE-389E-317A4E76C0D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3084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K" dirty="0"/>
              <a:t>Henry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36193B-7434-7D06-A266-C524757916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7482B-759C-9848-B73C-6FA2BAFB2548}" type="slidenum">
              <a:rPr lang="en-DK" smtClean="0"/>
              <a:t>2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8B9B7-D8F2-DF2F-D949-8BFDD4EC06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40176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994C0-F8E3-93E6-2609-401CACB45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69AD39-2C6E-3AA3-992D-B593CE9CA8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25F628-86BB-9394-6983-C5E62DEB41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K" dirty="0"/>
              <a:t>Henry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8B1D8E-0193-6668-C7AB-60A823EB4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7482B-759C-9848-B73C-6FA2BAFB2548}" type="slidenum">
              <a:rPr lang="en-DK" smtClean="0"/>
              <a:t>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902D0-8340-ECBD-E682-753E5DD3825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225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K" dirty="0"/>
              <a:t>Marion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D315B-7DC0-97D5-AB51-A0268FB20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7482B-759C-9848-B73C-6FA2BAFB2548}" type="slidenum">
              <a:rPr lang="en-DK" smtClean="0"/>
              <a:t>4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001DB-2D4F-0AFB-95F3-9BD9746F73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58171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4EF48-F915-1E52-D0D7-33E190212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78E10C-E429-47DA-C1FE-2561222D4E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AFD62-DE48-C6AB-B5D2-5CF5C69B7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DK" dirty="0"/>
              <a:t>Marion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CFA7C-0671-8EF4-0879-45B856C583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7482B-759C-9848-B73C-6FA2BAFB2548}" type="slidenum">
              <a:rPr lang="en-DK" smtClean="0"/>
              <a:t>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3013E-5A49-255D-EAC2-82761092FF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3146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8EF7D-2944-9D5C-3D52-D3DFEFC33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3B619-5364-9C85-2C0B-81F689D6C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6A1BA-FA09-5E7A-BCC3-9B081A41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0D31-2CF7-7747-961F-ADD4286F3A40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E7B3B-BB0B-ADD0-BF3D-96B5FEE3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C0F51-78D4-8C0C-4C19-3C43B522C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0498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A3EC6-AE2D-4B1D-440E-D84FA9902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2029D5-53D5-B0C8-15FD-401ACD3C7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2AD7F-A6B5-FB79-B551-60D50411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9681-E8C8-B44E-9DFA-2B3DF729EB79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A3BB5-81CB-002A-D5DA-45F62211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7B243-6D0F-9AC8-F0F2-1E09EF1ED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4395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EB2D9-E97D-F42E-C7C6-8C5B5A4BEC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231D4-AC75-27BB-0400-A2081BA90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E5D70-AF93-DB81-0154-61B437CE5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3F86-49C3-A64B-A973-35671ECCF362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F7CD4-AA8B-03AF-CB7B-7C202570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9695A-1A79-17E7-8FE3-ED1BB65C7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33691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E84DD-A758-E11B-5CDA-2F990BDCA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7E7B8-66A7-5634-1A64-91595BD3C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855A-6F91-2522-48E1-EC8BD5751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6BA26-D8F4-E24E-B44B-38F16745C734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1F706-C79E-CF75-DA94-4AACEAB3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4DBD3-E498-A33C-3659-45D2D22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7906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A1F4F-0A1F-26DB-B0AB-68B931E4A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1D95-297A-09D2-DBCE-68E27A454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78B8C-5DB4-E0FC-2448-3E05BD457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524-9FC1-514F-ADAE-5BDA829718A2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BB140-D878-2DB1-9CB6-E200D8C2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35B4A-BC7A-9D54-E9D9-3AFEFB0E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4588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1A73-4C3F-B17C-B7D8-BB85ADF1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372C5-0B61-3910-DD2C-CC33564EB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31FB9-44CB-F491-11F1-AE96DE17B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36577-4448-C2C4-BC0C-7D201DA3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B298-42DF-624F-A36B-1D8B7BB2223D}" type="datetime1">
              <a:rPr lang="da-DK" smtClean="0"/>
              <a:t>05.03.2026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0820F-2835-5783-5D75-6FE53F5F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65B257-8C76-5CED-2B01-1E9C97FC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8267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BF926-9B9B-71C5-EA55-0912F51FA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B40B9-C15D-10EC-4B7E-D1567C432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C73E0-7417-1F68-9F74-AA9BC2A07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A81B75-9806-8D2C-B454-D2B5D5249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4C3E15-982D-D78C-EEDE-20AAB7E43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BA3A29-DBFF-8966-FAD1-90C34B5B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EF06-3FE6-9E49-A739-C923E86E4072}" type="datetime1">
              <a:rPr lang="da-DK" smtClean="0"/>
              <a:t>05.03.2026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0CDD5E-6933-2A90-C0E5-D1CA0E12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8A9FFD-D77D-C644-52C4-28A750AC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94933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54F29-50E2-AE9C-D928-E9CEE638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F618D-4375-F290-5776-762CBFFD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7BC4-825E-5647-938E-C025BE05447B}" type="datetime1">
              <a:rPr lang="da-DK" smtClean="0"/>
              <a:t>05.03.2026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419E06-BA56-BFD4-2B22-D801A38C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ACF39-3C57-E024-0085-AE559D97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23891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002B24-89D1-434E-C63E-179BE522B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C7739-26DB-7148-96DA-625C39E572C0}" type="datetime1">
              <a:rPr lang="da-DK" smtClean="0"/>
              <a:t>05.03.2026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A66BCE-5B2E-8FCA-77FB-D56947865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46AF3-BFB8-A606-A4E0-C1E570CB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25650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77A7-6789-150B-D567-B648D0AB2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AC2E1-FAEA-6340-3FC9-B10F61046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25F8C-5FB6-0F92-7475-CD4ED481E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02605-F9EE-EF5B-CBDF-2E8F849D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EE32F-8B84-134B-9320-42E8ADB19C9E}" type="datetime1">
              <a:rPr lang="da-DK" smtClean="0"/>
              <a:t>05.03.2026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02AB8-35CD-97E8-5C73-B50A8A82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23284-D2FD-6152-3E88-DBBDCFEE2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3549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770C-C2BA-97B6-4CB9-6679E85A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CACD2D-5AF5-A74C-4EDD-10923EE1C6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07A-E0F5-4AE3-6464-82FDED320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C8B32-1962-E914-F63B-7C2AC1E0F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B144-E153-1A46-A2AE-60FD4DED6471}" type="datetime1">
              <a:rPr lang="da-DK" smtClean="0"/>
              <a:t>05.03.2026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2C7D5-7D28-B9A3-2975-6F28B21B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86B95-8031-BFEC-197C-ED6008C8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8797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8BF7D-50BD-372B-1210-FC35B6E8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4DEE6-0D36-33C0-7410-651DFFE79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7881A-AA57-F9A5-8A1A-0F8745594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E11D1-14FF-C44D-895A-F60661049797}" type="datetime1">
              <a:rPr lang="da-DK" smtClean="0"/>
              <a:t>05.03.2026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30758-9E61-E914-2656-98A21D860F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Poetz &amp; Sauermann 2025: www.sciencewithcrowds.org</a:t>
            </a:r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0A318-A4C7-5D87-9D4D-24313F6EC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08B2E6-5EC4-0048-97AF-4D4FCF34DCAF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134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ciencewithcrowds.org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11" Type="http://schemas.openxmlformats.org/officeDocument/2006/relationships/hyperlink" Target="http://www.sciencewithcrowds.org/" TargetMode="External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withcrowds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2B938-271E-5C18-D085-A31BD843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99ED59-76C5-962C-F4CC-8886955D36A9}"/>
              </a:ext>
            </a:extLst>
          </p:cNvPr>
          <p:cNvSpPr txBox="1"/>
          <p:nvPr/>
        </p:nvSpPr>
        <p:spPr>
          <a:xfrm>
            <a:off x="320041" y="164812"/>
            <a:ext cx="117462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29515B"/>
                </a:solidFill>
              </a:rPr>
              <a:t>Group work: Analysis of existing/design of new crowd science projects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C0DFF4-D116-485A-9359-D2D67A3CA339}"/>
              </a:ext>
            </a:extLst>
          </p:cNvPr>
          <p:cNvSpPr txBox="1"/>
          <p:nvPr/>
        </p:nvSpPr>
        <p:spPr>
          <a:xfrm>
            <a:off x="369027" y="1446110"/>
            <a:ext cx="61950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2B7A6"/>
              </a:buClr>
            </a:pPr>
            <a:r>
              <a:rPr lang="en-DK" dirty="0">
                <a:solidFill>
                  <a:srgbClr val="29515B"/>
                </a:solidFill>
              </a:rPr>
              <a:t>In groups, please select and analyze/design a crowd science project* (worksheet 1 and 2):</a:t>
            </a:r>
          </a:p>
          <a:p>
            <a:pPr>
              <a:buClr>
                <a:srgbClr val="02B7A6"/>
              </a:buClr>
            </a:pPr>
            <a:r>
              <a:rPr lang="en-DK" dirty="0">
                <a:solidFill>
                  <a:srgbClr val="29515B"/>
                </a:solidFill>
              </a:rPr>
              <a:t>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  <a:buFont typeface="+mj-lt"/>
              <a:buAutoNum type="arabicPeriod"/>
            </a:pPr>
            <a:r>
              <a:rPr lang="en-DK" b="1" dirty="0">
                <a:solidFill>
                  <a:srgbClr val="02B7A6"/>
                </a:solidFill>
              </a:rPr>
              <a:t>Why was (is) crowd involvement beneficial - Crowd Science Paradigms?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  <a:buFont typeface="+mj-lt"/>
              <a:buAutoNum type="arabicPeriod"/>
            </a:pPr>
            <a:r>
              <a:rPr lang="en-DK" b="1" dirty="0">
                <a:solidFill>
                  <a:srgbClr val="02B7A6"/>
                </a:solidFill>
              </a:rPr>
              <a:t>Who was (is) the crowd? Crowd Characteristics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  <a:buFont typeface="+mj-lt"/>
              <a:buAutoNum type="arabicPeriod"/>
            </a:pPr>
            <a:r>
              <a:rPr lang="en-DK" b="1" dirty="0">
                <a:solidFill>
                  <a:srgbClr val="02B7A6"/>
                </a:solidFill>
              </a:rPr>
              <a:t>What did (will) the crowd contribute - AKRD Crowd Contribution Matrix?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  <a:buFont typeface="+mj-lt"/>
              <a:buAutoNum type="arabicPeriod"/>
            </a:pPr>
            <a:r>
              <a:rPr lang="en-DK" b="1" dirty="0">
                <a:solidFill>
                  <a:srgbClr val="02B7A6"/>
                </a:solidFill>
              </a:rPr>
              <a:t>Where and how did (could) AI (have) help(ed)?</a:t>
            </a:r>
          </a:p>
          <a:p>
            <a:pPr marL="285750" indent="-285750">
              <a:buClr>
                <a:srgbClr val="02B7A6"/>
              </a:buClr>
              <a:buFont typeface="Arial" panose="020B0604020202020204" pitchFamily="34" charset="0"/>
              <a:buChar char="•"/>
            </a:pPr>
            <a:endParaRPr lang="en-DK" dirty="0">
              <a:solidFill>
                <a:srgbClr val="29515B"/>
              </a:solidFill>
            </a:endParaRPr>
          </a:p>
          <a:p>
            <a:pPr marL="285750" indent="-285750">
              <a:buClr>
                <a:srgbClr val="02B7A6"/>
              </a:buClr>
              <a:buFont typeface="Arial" panose="020B0604020202020204" pitchFamily="34" charset="0"/>
              <a:buChar char="•"/>
            </a:pPr>
            <a:endParaRPr lang="en-DK" dirty="0">
              <a:solidFill>
                <a:srgbClr val="29515B"/>
              </a:solidFill>
            </a:endParaRPr>
          </a:p>
          <a:p>
            <a:pPr marL="285750" indent="-285750">
              <a:buClr>
                <a:srgbClr val="02B7A6"/>
              </a:buClr>
              <a:buFont typeface="Arial" panose="020B0604020202020204" pitchFamily="34" charset="0"/>
              <a:buChar char="•"/>
            </a:pPr>
            <a:endParaRPr lang="en-DK" dirty="0">
              <a:solidFill>
                <a:srgbClr val="29515B"/>
              </a:solidFill>
            </a:endParaRPr>
          </a:p>
          <a:p>
            <a:pPr>
              <a:buClr>
                <a:srgbClr val="02B7A6"/>
              </a:buClr>
            </a:pPr>
            <a:endParaRPr lang="en-DK" sz="2400" dirty="0">
              <a:solidFill>
                <a:srgbClr val="29515B"/>
              </a:solidFill>
            </a:endParaRPr>
          </a:p>
          <a:p>
            <a:pPr>
              <a:buClr>
                <a:srgbClr val="02B7A6"/>
              </a:buClr>
            </a:pPr>
            <a:r>
              <a:rPr lang="en-DK" dirty="0">
                <a:solidFill>
                  <a:srgbClr val="29515B"/>
                </a:solidFill>
              </a:rPr>
              <a:t>*use own existing (or planned) project, or pick a project you know about!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>
              <a:solidFill>
                <a:srgbClr val="FF0000"/>
              </a:solidFill>
            </a:endParaRPr>
          </a:p>
        </p:txBody>
      </p:sp>
      <p:pic>
        <p:nvPicPr>
          <p:cNvPr id="7" name="Picture 6" descr="A diagram of a diagram of a crowd&#10;&#10;AI-generated content may be incorrect.">
            <a:extLst>
              <a:ext uri="{FF2B5EF4-FFF2-40B4-BE49-F238E27FC236}">
                <a16:creationId xmlns:a16="http://schemas.microsoft.com/office/drawing/2014/main" id="{777D48AE-6B93-A43A-0FA9-282498682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4428" y="1372954"/>
            <a:ext cx="2738481" cy="2478625"/>
          </a:xfrm>
          <a:prstGeom prst="rect">
            <a:avLst/>
          </a:prstGeom>
        </p:spPr>
      </p:pic>
      <p:pic>
        <p:nvPicPr>
          <p:cNvPr id="9" name="Picture 8" descr="A diagram of a diagram&#10;&#10;AI-generated content may be incorrect.">
            <a:extLst>
              <a:ext uri="{FF2B5EF4-FFF2-40B4-BE49-F238E27FC236}">
                <a16:creationId xmlns:a16="http://schemas.microsoft.com/office/drawing/2014/main" id="{D34582C7-BD10-2BB4-EE7A-555CDE074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2909" y="1456689"/>
            <a:ext cx="2540816" cy="2311154"/>
          </a:xfrm>
          <a:prstGeom prst="rect">
            <a:avLst/>
          </a:prstGeom>
        </p:spPr>
      </p:pic>
      <p:pic>
        <p:nvPicPr>
          <p:cNvPr id="11" name="Picture 10" descr="A white sheet with black text&#10;&#10;AI-generated content may be incorrect.">
            <a:extLst>
              <a:ext uri="{FF2B5EF4-FFF2-40B4-BE49-F238E27FC236}">
                <a16:creationId xmlns:a16="http://schemas.microsoft.com/office/drawing/2014/main" id="{BE52B7B3-2F6F-4D33-CDA7-5AACB7077C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1232" y="4202373"/>
            <a:ext cx="5072493" cy="191155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2BB015-68CB-25C0-7803-2461F44DD360}"/>
              </a:ext>
            </a:extLst>
          </p:cNvPr>
          <p:cNvCxnSpPr/>
          <p:nvPr/>
        </p:nvCxnSpPr>
        <p:spPr>
          <a:xfrm>
            <a:off x="0" y="815546"/>
            <a:ext cx="12192000" cy="0"/>
          </a:xfrm>
          <a:prstGeom prst="line">
            <a:avLst/>
          </a:prstGeom>
          <a:ln>
            <a:solidFill>
              <a:srgbClr val="02B7A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77968B-E58A-1B35-4FCD-C484F37C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92530" y="6492875"/>
            <a:ext cx="3999470" cy="365125"/>
          </a:xfrm>
        </p:spPr>
        <p:txBody>
          <a:bodyPr/>
          <a:lstStyle/>
          <a:p>
            <a:r>
              <a:rPr lang="en-GB" dirty="0"/>
              <a:t>Poetz &amp; </a:t>
            </a:r>
            <a:r>
              <a:rPr lang="en-GB" dirty="0" err="1"/>
              <a:t>Sauermann</a:t>
            </a:r>
            <a:r>
              <a:rPr lang="en-GB" dirty="0"/>
              <a:t> 2025: </a:t>
            </a:r>
            <a:r>
              <a:rPr lang="en-GB" dirty="0">
                <a:hlinkClick r:id="rId6"/>
              </a:rPr>
              <a:t>www.sciencewithcrowds.org</a:t>
            </a:r>
            <a:r>
              <a:rPr lang="en-GB" dirty="0"/>
              <a:t> 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61347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B8D3F-FA56-0153-E0F3-AFFD7BDA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9C6769B-6D15-215C-2178-36C96542ADB7}"/>
              </a:ext>
            </a:extLst>
          </p:cNvPr>
          <p:cNvSpPr/>
          <p:nvPr/>
        </p:nvSpPr>
        <p:spPr>
          <a:xfrm>
            <a:off x="4076480" y="1256449"/>
            <a:ext cx="2040947" cy="2118172"/>
          </a:xfrm>
          <a:custGeom>
            <a:avLst/>
            <a:gdLst>
              <a:gd name="connsiteX0" fmla="*/ 1890445 w 1900719"/>
              <a:gd name="connsiteY0" fmla="*/ 0 h 1972638"/>
              <a:gd name="connsiteX1" fmla="*/ 0 w 1900719"/>
              <a:gd name="connsiteY1" fmla="*/ 1366463 h 1972638"/>
              <a:gd name="connsiteX2" fmla="*/ 1900719 w 1900719"/>
              <a:gd name="connsiteY2" fmla="*/ 1972638 h 1972638"/>
              <a:gd name="connsiteX3" fmla="*/ 1890445 w 1900719"/>
              <a:gd name="connsiteY3" fmla="*/ 0 h 197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0719" h="1972638">
                <a:moveTo>
                  <a:pt x="1890445" y="0"/>
                </a:moveTo>
                <a:lnTo>
                  <a:pt x="0" y="1366463"/>
                </a:lnTo>
                <a:lnTo>
                  <a:pt x="1900719" y="1972638"/>
                </a:lnTo>
                <a:cubicBezTo>
                  <a:pt x="1897294" y="1315092"/>
                  <a:pt x="1893870" y="657546"/>
                  <a:pt x="189044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 cap="flat" cmpd="sng" algn="ctr">
            <a:solidFill>
              <a:srgbClr val="29515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DK" sz="24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674923AE-7CBE-2D9F-F39A-2F8E4870654B}"/>
              </a:ext>
            </a:extLst>
          </p:cNvPr>
          <p:cNvSpPr/>
          <p:nvPr/>
        </p:nvSpPr>
        <p:spPr>
          <a:xfrm rot="17275807">
            <a:off x="3729954" y="3041293"/>
            <a:ext cx="2040947" cy="2118172"/>
          </a:xfrm>
          <a:custGeom>
            <a:avLst/>
            <a:gdLst>
              <a:gd name="connsiteX0" fmla="*/ 1890445 w 1900719"/>
              <a:gd name="connsiteY0" fmla="*/ 0 h 1972638"/>
              <a:gd name="connsiteX1" fmla="*/ 0 w 1900719"/>
              <a:gd name="connsiteY1" fmla="*/ 1366463 h 1972638"/>
              <a:gd name="connsiteX2" fmla="*/ 1900719 w 1900719"/>
              <a:gd name="connsiteY2" fmla="*/ 1972638 h 1972638"/>
              <a:gd name="connsiteX3" fmla="*/ 1890445 w 1900719"/>
              <a:gd name="connsiteY3" fmla="*/ 0 h 197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0719" h="1972638">
                <a:moveTo>
                  <a:pt x="1890445" y="0"/>
                </a:moveTo>
                <a:lnTo>
                  <a:pt x="0" y="1366463"/>
                </a:lnTo>
                <a:lnTo>
                  <a:pt x="1900719" y="1972638"/>
                </a:lnTo>
                <a:cubicBezTo>
                  <a:pt x="1897294" y="1315092"/>
                  <a:pt x="1893870" y="657546"/>
                  <a:pt x="189044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 cap="flat" cmpd="sng" algn="ctr">
            <a:solidFill>
              <a:srgbClr val="29515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DK" sz="24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419B386D-BD37-F239-7D79-F55FE867B54C}"/>
              </a:ext>
            </a:extLst>
          </p:cNvPr>
          <p:cNvSpPr/>
          <p:nvPr/>
        </p:nvSpPr>
        <p:spPr>
          <a:xfrm rot="12951671">
            <a:off x="5343864" y="3891246"/>
            <a:ext cx="2040947" cy="2118172"/>
          </a:xfrm>
          <a:custGeom>
            <a:avLst/>
            <a:gdLst>
              <a:gd name="connsiteX0" fmla="*/ 1890445 w 1900719"/>
              <a:gd name="connsiteY0" fmla="*/ 0 h 1972638"/>
              <a:gd name="connsiteX1" fmla="*/ 0 w 1900719"/>
              <a:gd name="connsiteY1" fmla="*/ 1366463 h 1972638"/>
              <a:gd name="connsiteX2" fmla="*/ 1900719 w 1900719"/>
              <a:gd name="connsiteY2" fmla="*/ 1972638 h 1972638"/>
              <a:gd name="connsiteX3" fmla="*/ 1890445 w 1900719"/>
              <a:gd name="connsiteY3" fmla="*/ 0 h 197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0719" h="1972638">
                <a:moveTo>
                  <a:pt x="1890445" y="0"/>
                </a:moveTo>
                <a:lnTo>
                  <a:pt x="0" y="1366463"/>
                </a:lnTo>
                <a:lnTo>
                  <a:pt x="1900719" y="1972638"/>
                </a:lnTo>
                <a:cubicBezTo>
                  <a:pt x="1897294" y="1315092"/>
                  <a:pt x="1893870" y="657546"/>
                  <a:pt x="189044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 cap="flat" cmpd="sng" algn="ctr">
            <a:solidFill>
              <a:srgbClr val="29515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DK" sz="24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0171683B-E007-93D0-FFF4-393E02FAF4A5}"/>
              </a:ext>
            </a:extLst>
          </p:cNvPr>
          <p:cNvSpPr/>
          <p:nvPr/>
        </p:nvSpPr>
        <p:spPr>
          <a:xfrm rot="4322131">
            <a:off x="5888796" y="1015501"/>
            <a:ext cx="2040947" cy="2118172"/>
          </a:xfrm>
          <a:custGeom>
            <a:avLst/>
            <a:gdLst>
              <a:gd name="connsiteX0" fmla="*/ 1890445 w 1900719"/>
              <a:gd name="connsiteY0" fmla="*/ 0 h 1972638"/>
              <a:gd name="connsiteX1" fmla="*/ 0 w 1900719"/>
              <a:gd name="connsiteY1" fmla="*/ 1366463 h 1972638"/>
              <a:gd name="connsiteX2" fmla="*/ 1900719 w 1900719"/>
              <a:gd name="connsiteY2" fmla="*/ 1972638 h 1972638"/>
              <a:gd name="connsiteX3" fmla="*/ 1890445 w 1900719"/>
              <a:gd name="connsiteY3" fmla="*/ 0 h 197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0719" h="1972638">
                <a:moveTo>
                  <a:pt x="1890445" y="0"/>
                </a:moveTo>
                <a:lnTo>
                  <a:pt x="0" y="1366463"/>
                </a:lnTo>
                <a:lnTo>
                  <a:pt x="1900719" y="1972638"/>
                </a:lnTo>
                <a:cubicBezTo>
                  <a:pt x="1897294" y="1315092"/>
                  <a:pt x="1893870" y="657546"/>
                  <a:pt x="189044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 cap="flat" cmpd="sng" algn="ctr">
            <a:solidFill>
              <a:srgbClr val="29515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/>
            <a:endParaRPr lang="en-DK" sz="24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00AC9AAE-9468-9E21-77F2-9EE7ECFE77CF}"/>
              </a:ext>
            </a:extLst>
          </p:cNvPr>
          <p:cNvSpPr/>
          <p:nvPr/>
        </p:nvSpPr>
        <p:spPr>
          <a:xfrm rot="8645768">
            <a:off x="6670600" y="2676476"/>
            <a:ext cx="2040947" cy="2118172"/>
          </a:xfrm>
          <a:custGeom>
            <a:avLst/>
            <a:gdLst>
              <a:gd name="connsiteX0" fmla="*/ 1890445 w 1900719"/>
              <a:gd name="connsiteY0" fmla="*/ 0 h 1972638"/>
              <a:gd name="connsiteX1" fmla="*/ 0 w 1900719"/>
              <a:gd name="connsiteY1" fmla="*/ 1366463 h 1972638"/>
              <a:gd name="connsiteX2" fmla="*/ 1900719 w 1900719"/>
              <a:gd name="connsiteY2" fmla="*/ 1972638 h 1972638"/>
              <a:gd name="connsiteX3" fmla="*/ 1890445 w 1900719"/>
              <a:gd name="connsiteY3" fmla="*/ 0 h 197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0719" h="1972638">
                <a:moveTo>
                  <a:pt x="1890445" y="0"/>
                </a:moveTo>
                <a:lnTo>
                  <a:pt x="0" y="1366463"/>
                </a:lnTo>
                <a:lnTo>
                  <a:pt x="1900719" y="1972638"/>
                </a:lnTo>
                <a:cubicBezTo>
                  <a:pt x="1897294" y="1315092"/>
                  <a:pt x="1893870" y="657546"/>
                  <a:pt x="189044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 cap="flat" cmpd="sng" algn="ctr">
            <a:solidFill>
              <a:srgbClr val="29515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DK" sz="24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B0E72E-C6E4-7E7D-1138-FACE7BFB5C46}"/>
              </a:ext>
            </a:extLst>
          </p:cNvPr>
          <p:cNvSpPr txBox="1"/>
          <p:nvPr/>
        </p:nvSpPr>
        <p:spPr>
          <a:xfrm>
            <a:off x="320041" y="164812"/>
            <a:ext cx="117462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u="sng" dirty="0">
                <a:solidFill>
                  <a:srgbClr val="29515B"/>
                </a:solidFill>
              </a:rPr>
              <a:t>Why</a:t>
            </a:r>
            <a:r>
              <a:rPr lang="en-GB" sz="2800" b="1" dirty="0">
                <a:solidFill>
                  <a:srgbClr val="29515B"/>
                </a:solidFill>
              </a:rPr>
              <a:t> crowd involvement has benefits: The Crowd Science Paradigms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185F64D-3801-DA77-ACE9-9A7B236CBD45}"/>
              </a:ext>
            </a:extLst>
          </p:cNvPr>
          <p:cNvSpPr txBox="1"/>
          <p:nvPr/>
        </p:nvSpPr>
        <p:spPr>
          <a:xfrm>
            <a:off x="6461917" y="3415601"/>
            <a:ext cx="17226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Broadcast search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F1698F-1942-8D67-EFC0-4B592F2BED63}"/>
              </a:ext>
            </a:extLst>
          </p:cNvPr>
          <p:cNvSpPr txBox="1"/>
          <p:nvPr/>
        </p:nvSpPr>
        <p:spPr>
          <a:xfrm>
            <a:off x="5228047" y="4301962"/>
            <a:ext cx="18595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User </a:t>
            </a:r>
            <a:b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</a:b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crowd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E56CC3-B8F1-BF17-6DEE-C6B3B410446F}"/>
              </a:ext>
            </a:extLst>
          </p:cNvPr>
          <p:cNvSpPr txBox="1"/>
          <p:nvPr/>
        </p:nvSpPr>
        <p:spPr>
          <a:xfrm>
            <a:off x="4307024" y="3425364"/>
            <a:ext cx="15450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Community production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7A3C67-7642-1CE4-CC0F-206A966DE16D}"/>
              </a:ext>
            </a:extLst>
          </p:cNvPr>
          <p:cNvSpPr txBox="1"/>
          <p:nvPr/>
        </p:nvSpPr>
        <p:spPr>
          <a:xfrm>
            <a:off x="6167437" y="2131265"/>
            <a:ext cx="14993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Crowd </a:t>
            </a:r>
            <a:r>
              <a:rPr lang="en-GB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volume</a:t>
            </a:r>
            <a:endParaRPr lang="en-DK" sz="1700" b="1" kern="0" dirty="0">
              <a:solidFill>
                <a:srgbClr val="29515B"/>
              </a:solidFill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3FAE00-B2A0-3666-1530-A0C9BBFC1C10}"/>
              </a:ext>
            </a:extLst>
          </p:cNvPr>
          <p:cNvSpPr txBox="1"/>
          <p:nvPr/>
        </p:nvSpPr>
        <p:spPr>
          <a:xfrm>
            <a:off x="4704188" y="2117815"/>
            <a:ext cx="15098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DK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Crowd </a:t>
            </a:r>
            <a:r>
              <a:rPr lang="en-GB" sz="1700" b="1" kern="0" dirty="0">
                <a:solidFill>
                  <a:srgbClr val="29515B"/>
                </a:solidFill>
                <a:cs typeface="Arial" panose="020B0604020202020204" pitchFamily="34" charset="0"/>
              </a:rPr>
              <a:t>wisdom</a:t>
            </a:r>
            <a:endParaRPr lang="en-DK" sz="1700" b="1" kern="0" dirty="0">
              <a:solidFill>
                <a:srgbClr val="29515B"/>
              </a:solidFill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312AA9-6DE8-0666-12CF-D81EF26B4FEB}"/>
              </a:ext>
            </a:extLst>
          </p:cNvPr>
          <p:cNvSpPr txBox="1"/>
          <p:nvPr/>
        </p:nvSpPr>
        <p:spPr>
          <a:xfrm>
            <a:off x="8184602" y="1307213"/>
            <a:ext cx="379377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29515B"/>
                </a:solidFill>
                <a:effectLst/>
              </a:rPr>
              <a:t>A crowd of contributors supplies a high volume of effort or other inputs, potentially across different locations (e.g., Galaxy Zoo – Zooniverse project).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57704BC-1241-F8A4-CDEF-12DFC65A6A3B}"/>
              </a:ext>
            </a:extLst>
          </p:cNvPr>
          <p:cNvSpPr txBox="1"/>
          <p:nvPr/>
        </p:nvSpPr>
        <p:spPr>
          <a:xfrm>
            <a:off x="8605198" y="3908519"/>
            <a:ext cx="318783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29515B"/>
                </a:solidFill>
                <a:effectLst/>
              </a:rPr>
              <a:t>Broadcasting a problem or call for inputs to the crowd helps identify individual outlier solutions or other rare inputs</a:t>
            </a:r>
            <a:r>
              <a:rPr lang="en-GB" sz="1600" dirty="0">
                <a:solidFill>
                  <a:srgbClr val="29515B"/>
                </a:solidFill>
              </a:rPr>
              <a:t> (e.g., Foldit)</a:t>
            </a:r>
            <a:endParaRPr lang="en-GB" sz="1600" dirty="0">
              <a:solidFill>
                <a:srgbClr val="29515B"/>
              </a:solidFill>
              <a:effectLst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EB928B9-97D0-E345-124F-C9038D259C6E}"/>
              </a:ext>
            </a:extLst>
          </p:cNvPr>
          <p:cNvSpPr txBox="1"/>
          <p:nvPr/>
        </p:nvSpPr>
        <p:spPr>
          <a:xfrm>
            <a:off x="3732355" y="5817060"/>
            <a:ext cx="48317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rgbClr val="29515B"/>
                </a:solidFill>
                <a:effectLst/>
              </a:rPr>
              <a:t>Users have experiential knowledge or other use-related inputs that professional scientists lack (e.g., </a:t>
            </a:r>
          </a:p>
          <a:p>
            <a:pPr algn="ctr"/>
            <a:r>
              <a:rPr lang="en-GB" sz="1600" dirty="0">
                <a:solidFill>
                  <a:srgbClr val="29515B"/>
                </a:solidFill>
                <a:effectLst/>
              </a:rPr>
              <a:t>Tell Us! About Accidental Injuries).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2531112-78CF-214E-70B1-1D534ECBC886}"/>
              </a:ext>
            </a:extLst>
          </p:cNvPr>
          <p:cNvSpPr txBox="1"/>
          <p:nvPr/>
        </p:nvSpPr>
        <p:spPr>
          <a:xfrm>
            <a:off x="398971" y="3548731"/>
            <a:ext cx="351822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29515B"/>
                </a:solidFill>
                <a:effectLst/>
              </a:rPr>
              <a:t>Interactions among crowd members or between crowd members and researchers allow the recombination of complementary knowledge, preferences, and other inputs to address complex problems (e.g., Epidemium).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D8A95B-314D-FE1A-F503-5A6C3942236E}"/>
              </a:ext>
            </a:extLst>
          </p:cNvPr>
          <p:cNvSpPr txBox="1"/>
          <p:nvPr/>
        </p:nvSpPr>
        <p:spPr>
          <a:xfrm>
            <a:off x="490654" y="1294210"/>
            <a:ext cx="391508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29515B"/>
                </a:solidFill>
                <a:effectLst/>
              </a:rPr>
              <a:t>Aggregating independent knowledge and preference inputs from many crowd members can mitigate individual-level errors and biases (e.g., Galaxy Zoo – Zooniverse project). </a:t>
            </a:r>
          </a:p>
        </p:txBody>
      </p:sp>
      <p:pic>
        <p:nvPicPr>
          <p:cNvPr id="53" name="Graphic 52" descr="Arrow: Anti-clockwise curve outline">
            <a:extLst>
              <a:ext uri="{FF2B5EF4-FFF2-40B4-BE49-F238E27FC236}">
                <a16:creationId xmlns:a16="http://schemas.microsoft.com/office/drawing/2014/main" id="{E6DBF338-DD13-76BE-6CA7-93025D69E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979384">
            <a:off x="4536375" y="1390120"/>
            <a:ext cx="914400" cy="914400"/>
          </a:xfrm>
          <a:prstGeom prst="rect">
            <a:avLst/>
          </a:prstGeom>
        </p:spPr>
      </p:pic>
      <p:pic>
        <p:nvPicPr>
          <p:cNvPr id="55" name="Graphic 54" descr="Arrow: Clockwise curve outline">
            <a:extLst>
              <a:ext uri="{FF2B5EF4-FFF2-40B4-BE49-F238E27FC236}">
                <a16:creationId xmlns:a16="http://schemas.microsoft.com/office/drawing/2014/main" id="{F4D07FD3-0818-F181-6453-4AA34C9DC8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232064">
            <a:off x="6886327" y="1319530"/>
            <a:ext cx="895450" cy="914400"/>
          </a:xfrm>
          <a:prstGeom prst="rect">
            <a:avLst/>
          </a:prstGeom>
        </p:spPr>
      </p:pic>
      <p:pic>
        <p:nvPicPr>
          <p:cNvPr id="57" name="Graphic 56" descr="Arrow: Straight outline">
            <a:extLst>
              <a:ext uri="{FF2B5EF4-FFF2-40B4-BE49-F238E27FC236}">
                <a16:creationId xmlns:a16="http://schemas.microsoft.com/office/drawing/2014/main" id="{A1F47703-785E-8B0C-43C1-D52A4873E9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6200000">
            <a:off x="5691011" y="4956659"/>
            <a:ext cx="914400" cy="914400"/>
          </a:xfrm>
          <a:prstGeom prst="rect">
            <a:avLst/>
          </a:prstGeom>
        </p:spPr>
      </p:pic>
      <p:pic>
        <p:nvPicPr>
          <p:cNvPr id="60" name="Graphic 59" descr="Arrow: Anti-clockwise curve outline">
            <a:extLst>
              <a:ext uri="{FF2B5EF4-FFF2-40B4-BE49-F238E27FC236}">
                <a16:creationId xmlns:a16="http://schemas.microsoft.com/office/drawing/2014/main" id="{E33261A0-BEF2-AE40-29FD-594FAF996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3523205" flipH="1">
            <a:off x="3860346" y="3778307"/>
            <a:ext cx="928981" cy="914400"/>
          </a:xfrm>
          <a:prstGeom prst="rect">
            <a:avLst/>
          </a:prstGeom>
        </p:spPr>
      </p:pic>
      <p:pic>
        <p:nvPicPr>
          <p:cNvPr id="61" name="Graphic 60" descr="Arrow: Clockwise curve outline">
            <a:extLst>
              <a:ext uri="{FF2B5EF4-FFF2-40B4-BE49-F238E27FC236}">
                <a16:creationId xmlns:a16="http://schemas.microsoft.com/office/drawing/2014/main" id="{57218220-A879-863B-BE04-1A78B0089F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232064" flipH="1">
            <a:off x="7509366" y="3839921"/>
            <a:ext cx="923462" cy="914400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53F1B30-16C7-6E88-E2BB-4E3581065C41}"/>
              </a:ext>
            </a:extLst>
          </p:cNvPr>
          <p:cNvCxnSpPr/>
          <p:nvPr/>
        </p:nvCxnSpPr>
        <p:spPr>
          <a:xfrm>
            <a:off x="0" y="815546"/>
            <a:ext cx="12192000" cy="0"/>
          </a:xfrm>
          <a:prstGeom prst="line">
            <a:avLst/>
          </a:prstGeom>
          <a:ln>
            <a:solidFill>
              <a:srgbClr val="02B7A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30CE18FF-735A-BE89-DC7D-76CE8D01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92530" y="6492875"/>
            <a:ext cx="3999470" cy="365125"/>
          </a:xfrm>
        </p:spPr>
        <p:txBody>
          <a:bodyPr/>
          <a:lstStyle/>
          <a:p>
            <a:r>
              <a:rPr lang="en-GB" dirty="0"/>
              <a:t>Poetz &amp; </a:t>
            </a:r>
            <a:r>
              <a:rPr lang="en-GB" dirty="0" err="1"/>
              <a:t>Sauermann</a:t>
            </a:r>
            <a:r>
              <a:rPr lang="en-GB" dirty="0"/>
              <a:t> 2025: </a:t>
            </a:r>
            <a:r>
              <a:rPr lang="en-GB" dirty="0">
                <a:hlinkClick r:id="rId11"/>
              </a:rPr>
              <a:t>www.sciencewithcrowds.org</a:t>
            </a:r>
            <a:r>
              <a:rPr lang="en-GB" dirty="0"/>
              <a:t> 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26701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455B4-7940-0191-94AC-2600CB458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675C0DE-35D7-4E0E-7BE7-74AFD0D32E1F}"/>
              </a:ext>
            </a:extLst>
          </p:cNvPr>
          <p:cNvGrpSpPr/>
          <p:nvPr/>
        </p:nvGrpSpPr>
        <p:grpSpPr>
          <a:xfrm>
            <a:off x="546610" y="1876248"/>
            <a:ext cx="5020205" cy="4955305"/>
            <a:chOff x="546610" y="1876248"/>
            <a:chExt cx="5020205" cy="4955305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DD5B5E0-B69C-6AA3-E1C7-6758834BCD81}"/>
                </a:ext>
              </a:extLst>
            </p:cNvPr>
            <p:cNvSpPr/>
            <p:nvPr/>
          </p:nvSpPr>
          <p:spPr>
            <a:xfrm>
              <a:off x="931748" y="2078584"/>
              <a:ext cx="2040947" cy="2118172"/>
            </a:xfrm>
            <a:custGeom>
              <a:avLst/>
              <a:gdLst>
                <a:gd name="connsiteX0" fmla="*/ 1890445 w 1900719"/>
                <a:gd name="connsiteY0" fmla="*/ 0 h 1972638"/>
                <a:gd name="connsiteX1" fmla="*/ 0 w 1900719"/>
                <a:gd name="connsiteY1" fmla="*/ 1366463 h 1972638"/>
                <a:gd name="connsiteX2" fmla="*/ 1900719 w 1900719"/>
                <a:gd name="connsiteY2" fmla="*/ 1972638 h 1972638"/>
                <a:gd name="connsiteX3" fmla="*/ 1890445 w 1900719"/>
                <a:gd name="connsiteY3" fmla="*/ 0 h 1972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0719" h="1972638">
                  <a:moveTo>
                    <a:pt x="1890445" y="0"/>
                  </a:moveTo>
                  <a:lnTo>
                    <a:pt x="0" y="1366463"/>
                  </a:lnTo>
                  <a:lnTo>
                    <a:pt x="1900719" y="1972638"/>
                  </a:lnTo>
                  <a:cubicBezTo>
                    <a:pt x="1897294" y="1315092"/>
                    <a:pt x="1893870" y="657546"/>
                    <a:pt x="1890445" y="0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29515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DK" sz="24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308A2A2-5BE0-3CD6-71A2-9F72B9E74C80}"/>
                </a:ext>
              </a:extLst>
            </p:cNvPr>
            <p:cNvSpPr/>
            <p:nvPr/>
          </p:nvSpPr>
          <p:spPr>
            <a:xfrm rot="17275807">
              <a:off x="585222" y="3863428"/>
              <a:ext cx="2040947" cy="2118172"/>
            </a:xfrm>
            <a:custGeom>
              <a:avLst/>
              <a:gdLst>
                <a:gd name="connsiteX0" fmla="*/ 1890445 w 1900719"/>
                <a:gd name="connsiteY0" fmla="*/ 0 h 1972638"/>
                <a:gd name="connsiteX1" fmla="*/ 0 w 1900719"/>
                <a:gd name="connsiteY1" fmla="*/ 1366463 h 1972638"/>
                <a:gd name="connsiteX2" fmla="*/ 1900719 w 1900719"/>
                <a:gd name="connsiteY2" fmla="*/ 1972638 h 1972638"/>
                <a:gd name="connsiteX3" fmla="*/ 1890445 w 1900719"/>
                <a:gd name="connsiteY3" fmla="*/ 0 h 1972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0719" h="1972638">
                  <a:moveTo>
                    <a:pt x="1890445" y="0"/>
                  </a:moveTo>
                  <a:lnTo>
                    <a:pt x="0" y="1366463"/>
                  </a:lnTo>
                  <a:lnTo>
                    <a:pt x="1900719" y="1972638"/>
                  </a:lnTo>
                  <a:cubicBezTo>
                    <a:pt x="1897294" y="1315092"/>
                    <a:pt x="1893870" y="657546"/>
                    <a:pt x="1890445" y="0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29515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DK" sz="24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5EFFA83-2FC5-4FB7-0D0E-C175A02CC7C6}"/>
                </a:ext>
              </a:extLst>
            </p:cNvPr>
            <p:cNvSpPr/>
            <p:nvPr/>
          </p:nvSpPr>
          <p:spPr>
            <a:xfrm rot="12951671">
              <a:off x="2199132" y="4713381"/>
              <a:ext cx="2040947" cy="2118172"/>
            </a:xfrm>
            <a:custGeom>
              <a:avLst/>
              <a:gdLst>
                <a:gd name="connsiteX0" fmla="*/ 1890445 w 1900719"/>
                <a:gd name="connsiteY0" fmla="*/ 0 h 1972638"/>
                <a:gd name="connsiteX1" fmla="*/ 0 w 1900719"/>
                <a:gd name="connsiteY1" fmla="*/ 1366463 h 1972638"/>
                <a:gd name="connsiteX2" fmla="*/ 1900719 w 1900719"/>
                <a:gd name="connsiteY2" fmla="*/ 1972638 h 1972638"/>
                <a:gd name="connsiteX3" fmla="*/ 1890445 w 1900719"/>
                <a:gd name="connsiteY3" fmla="*/ 0 h 1972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0719" h="1972638">
                  <a:moveTo>
                    <a:pt x="1890445" y="0"/>
                  </a:moveTo>
                  <a:lnTo>
                    <a:pt x="0" y="1366463"/>
                  </a:lnTo>
                  <a:lnTo>
                    <a:pt x="1900719" y="1972638"/>
                  </a:lnTo>
                  <a:cubicBezTo>
                    <a:pt x="1897294" y="1315092"/>
                    <a:pt x="1893870" y="657546"/>
                    <a:pt x="1890445" y="0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29515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DK" sz="24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329DEDD-3A68-4A97-5C8B-1A2A1248C975}"/>
                </a:ext>
              </a:extLst>
            </p:cNvPr>
            <p:cNvSpPr/>
            <p:nvPr/>
          </p:nvSpPr>
          <p:spPr>
            <a:xfrm rot="4322131">
              <a:off x="2744064" y="1837636"/>
              <a:ext cx="2040947" cy="2118172"/>
            </a:xfrm>
            <a:custGeom>
              <a:avLst/>
              <a:gdLst>
                <a:gd name="connsiteX0" fmla="*/ 1890445 w 1900719"/>
                <a:gd name="connsiteY0" fmla="*/ 0 h 1972638"/>
                <a:gd name="connsiteX1" fmla="*/ 0 w 1900719"/>
                <a:gd name="connsiteY1" fmla="*/ 1366463 h 1972638"/>
                <a:gd name="connsiteX2" fmla="*/ 1900719 w 1900719"/>
                <a:gd name="connsiteY2" fmla="*/ 1972638 h 1972638"/>
                <a:gd name="connsiteX3" fmla="*/ 1890445 w 1900719"/>
                <a:gd name="connsiteY3" fmla="*/ 0 h 1972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0719" h="1972638">
                  <a:moveTo>
                    <a:pt x="1890445" y="0"/>
                  </a:moveTo>
                  <a:lnTo>
                    <a:pt x="0" y="1366463"/>
                  </a:lnTo>
                  <a:lnTo>
                    <a:pt x="1900719" y="1972638"/>
                  </a:lnTo>
                  <a:cubicBezTo>
                    <a:pt x="1897294" y="1315092"/>
                    <a:pt x="1893870" y="657546"/>
                    <a:pt x="1890445" y="0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29515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/>
              <a:endParaRPr lang="en-DK" sz="24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5FFFD21-EE62-6033-D2FD-C10A3D2C10B4}"/>
                </a:ext>
              </a:extLst>
            </p:cNvPr>
            <p:cNvSpPr/>
            <p:nvPr/>
          </p:nvSpPr>
          <p:spPr>
            <a:xfrm rot="8645768">
              <a:off x="3525868" y="3498611"/>
              <a:ext cx="2040947" cy="2118172"/>
            </a:xfrm>
            <a:custGeom>
              <a:avLst/>
              <a:gdLst>
                <a:gd name="connsiteX0" fmla="*/ 1890445 w 1900719"/>
                <a:gd name="connsiteY0" fmla="*/ 0 h 1972638"/>
                <a:gd name="connsiteX1" fmla="*/ 0 w 1900719"/>
                <a:gd name="connsiteY1" fmla="*/ 1366463 h 1972638"/>
                <a:gd name="connsiteX2" fmla="*/ 1900719 w 1900719"/>
                <a:gd name="connsiteY2" fmla="*/ 1972638 h 1972638"/>
                <a:gd name="connsiteX3" fmla="*/ 1890445 w 1900719"/>
                <a:gd name="connsiteY3" fmla="*/ 0 h 1972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0719" h="1972638">
                  <a:moveTo>
                    <a:pt x="1890445" y="0"/>
                  </a:moveTo>
                  <a:lnTo>
                    <a:pt x="0" y="1366463"/>
                  </a:lnTo>
                  <a:lnTo>
                    <a:pt x="1900719" y="1972638"/>
                  </a:lnTo>
                  <a:cubicBezTo>
                    <a:pt x="1897294" y="1315092"/>
                    <a:pt x="1893870" y="657546"/>
                    <a:pt x="1890445" y="0"/>
                  </a:cubicBezTo>
                  <a:close/>
                </a:path>
              </a:pathLst>
            </a:custGeom>
            <a:noFill/>
            <a:ln w="28575" cap="flat" cmpd="sng" algn="ctr">
              <a:solidFill>
                <a:srgbClr val="29515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DK" sz="24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1E74F54-68BE-F4CF-55D5-86FC6D58F2AE}"/>
                </a:ext>
              </a:extLst>
            </p:cNvPr>
            <p:cNvSpPr txBox="1"/>
            <p:nvPr/>
          </p:nvSpPr>
          <p:spPr>
            <a:xfrm>
              <a:off x="3317185" y="4237736"/>
              <a:ext cx="172268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Broadcast search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28B21E3-FDE2-E145-4B70-3D6166E42F5E}"/>
                </a:ext>
              </a:extLst>
            </p:cNvPr>
            <p:cNvSpPr txBox="1"/>
            <p:nvPr/>
          </p:nvSpPr>
          <p:spPr>
            <a:xfrm>
              <a:off x="2083315" y="5124097"/>
              <a:ext cx="185955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User </a:t>
              </a:r>
              <a:b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</a:b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crowd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06E1284-3794-5A2C-DC1B-753128E2A0AE}"/>
                </a:ext>
              </a:extLst>
            </p:cNvPr>
            <p:cNvSpPr txBox="1"/>
            <p:nvPr/>
          </p:nvSpPr>
          <p:spPr>
            <a:xfrm>
              <a:off x="1162292" y="4247499"/>
              <a:ext cx="154504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Community production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4641D56-8285-550C-5278-D5E7F6F84878}"/>
                </a:ext>
              </a:extLst>
            </p:cNvPr>
            <p:cNvSpPr txBox="1"/>
            <p:nvPr/>
          </p:nvSpPr>
          <p:spPr>
            <a:xfrm>
              <a:off x="3022705" y="2953400"/>
              <a:ext cx="149936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Crowd </a:t>
              </a:r>
              <a:r>
                <a:rPr lang="en-GB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volume</a:t>
              </a:r>
              <a:endParaRPr lang="en-DK" sz="1700" b="1" kern="0" dirty="0">
                <a:solidFill>
                  <a:srgbClr val="29515B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DDF2EA4-2764-12C7-8062-D46CF035EF22}"/>
                </a:ext>
              </a:extLst>
            </p:cNvPr>
            <p:cNvSpPr txBox="1"/>
            <p:nvPr/>
          </p:nvSpPr>
          <p:spPr>
            <a:xfrm>
              <a:off x="1559456" y="2939950"/>
              <a:ext cx="150981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DK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Crowd </a:t>
              </a:r>
              <a:r>
                <a:rPr lang="en-GB" sz="1700" b="1" kern="0" dirty="0">
                  <a:solidFill>
                    <a:srgbClr val="29515B"/>
                  </a:solidFill>
                  <a:cs typeface="Arial" panose="020B0604020202020204" pitchFamily="34" charset="0"/>
                </a:rPr>
                <a:t>wisdom</a:t>
              </a:r>
              <a:endParaRPr lang="en-DK" sz="1700" b="1" kern="0" dirty="0">
                <a:solidFill>
                  <a:srgbClr val="29515B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0555D61-FBC8-2DCC-7387-0013A5277952}"/>
              </a:ext>
            </a:extLst>
          </p:cNvPr>
          <p:cNvSpPr txBox="1"/>
          <p:nvPr/>
        </p:nvSpPr>
        <p:spPr>
          <a:xfrm>
            <a:off x="-2" y="148337"/>
            <a:ext cx="843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rgbClr val="29515B"/>
                </a:solidFill>
              </a:rPr>
              <a:t>Worksheet 1: </a:t>
            </a:r>
            <a:r>
              <a:rPr lang="en-DK" sz="2400" b="1" dirty="0">
                <a:solidFill>
                  <a:srgbClr val="02B7A6"/>
                </a:solidFill>
              </a:rPr>
              <a:t>Insert name of selected project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37A6D6-30DB-C665-D19D-8E337ED7899E}"/>
              </a:ext>
            </a:extLst>
          </p:cNvPr>
          <p:cNvSpPr/>
          <p:nvPr/>
        </p:nvSpPr>
        <p:spPr>
          <a:xfrm>
            <a:off x="-2" y="-1"/>
            <a:ext cx="12192001" cy="766601"/>
          </a:xfrm>
          <a:prstGeom prst="rect">
            <a:avLst/>
          </a:prstGeom>
          <a:noFill/>
          <a:ln>
            <a:solidFill>
              <a:srgbClr val="29515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851F01-8BEE-F5E1-FEC1-907275016646}"/>
              </a:ext>
            </a:extLst>
          </p:cNvPr>
          <p:cNvSpPr/>
          <p:nvPr/>
        </p:nvSpPr>
        <p:spPr>
          <a:xfrm>
            <a:off x="6144614" y="1027645"/>
            <a:ext cx="6047386" cy="5812971"/>
          </a:xfrm>
          <a:prstGeom prst="rect">
            <a:avLst/>
          </a:prstGeom>
          <a:noFill/>
          <a:ln>
            <a:solidFill>
              <a:srgbClr val="29515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D7B866-AF8C-433F-2ED4-EAED4D1D6D7B}"/>
              </a:ext>
            </a:extLst>
          </p:cNvPr>
          <p:cNvSpPr/>
          <p:nvPr/>
        </p:nvSpPr>
        <p:spPr>
          <a:xfrm>
            <a:off x="0" y="1027645"/>
            <a:ext cx="6144614" cy="5812971"/>
          </a:xfrm>
          <a:prstGeom prst="rect">
            <a:avLst/>
          </a:prstGeom>
          <a:noFill/>
          <a:ln>
            <a:solidFill>
              <a:srgbClr val="29515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163A8B-9FBB-8426-1312-0480688C0738}"/>
              </a:ext>
            </a:extLst>
          </p:cNvPr>
          <p:cNvSpPr txBox="1"/>
          <p:nvPr/>
        </p:nvSpPr>
        <p:spPr>
          <a:xfrm>
            <a:off x="620262" y="1171208"/>
            <a:ext cx="49314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</a:pPr>
            <a:r>
              <a:rPr lang="en-DK" b="1" dirty="0"/>
              <a:t>1. Why was (is) crowd involvement beneficial?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30D87E-EDFC-3FC0-A404-DB1C6FE00CB3}"/>
              </a:ext>
            </a:extLst>
          </p:cNvPr>
          <p:cNvSpPr txBox="1"/>
          <p:nvPr/>
        </p:nvSpPr>
        <p:spPr>
          <a:xfrm>
            <a:off x="6721182" y="1171207"/>
            <a:ext cx="49314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</a:pPr>
            <a:r>
              <a:rPr lang="en-DK" b="1" dirty="0"/>
              <a:t>2. Who was (is) the crowd?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13BB7-459F-39B8-9326-2D11BF31EA58}"/>
              </a:ext>
            </a:extLst>
          </p:cNvPr>
          <p:cNvSpPr txBox="1"/>
          <p:nvPr/>
        </p:nvSpPr>
        <p:spPr>
          <a:xfrm>
            <a:off x="6499654" y="1804086"/>
            <a:ext cx="5288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noProof="1">
                <a:solidFill>
                  <a:srgbClr val="02B7A6"/>
                </a:solidFill>
              </a:rPr>
              <a:t>Insert analysis of relevant crowd characteristics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noProof="1">
              <a:solidFill>
                <a:srgbClr val="02B7A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98B0D-C70B-6741-EAED-5B0891108A8B}"/>
              </a:ext>
            </a:extLst>
          </p:cNvPr>
          <p:cNvSpPr txBox="1"/>
          <p:nvPr/>
        </p:nvSpPr>
        <p:spPr>
          <a:xfrm>
            <a:off x="663244" y="1540539"/>
            <a:ext cx="54650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400" b="1" dirty="0">
                <a:solidFill>
                  <a:srgbClr val="02B7A6"/>
                </a:solidFill>
                <a:sym typeface="Wingdings" pitchFamily="2" charset="2"/>
              </a:rPr>
              <a:t> </a:t>
            </a:r>
            <a:r>
              <a:rPr lang="en-DK" sz="1400" b="1" dirty="0">
                <a:solidFill>
                  <a:srgbClr val="02B7A6"/>
                </a:solidFill>
              </a:rPr>
              <a:t>Highlight which paradigm/s is/are very and somewhat relevant</a:t>
            </a:r>
          </a:p>
        </p:txBody>
      </p:sp>
    </p:spTree>
    <p:extLst>
      <p:ext uri="{BB962C8B-B14F-4D97-AF65-F5344CB8AC3E}">
        <p14:creationId xmlns:p14="http://schemas.microsoft.com/office/powerpoint/2010/main" val="55427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1CE8B-85B4-0F4C-3114-96B3CEB03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B2DC54-8D29-4167-7549-A096D72A1798}"/>
              </a:ext>
            </a:extLst>
          </p:cNvPr>
          <p:cNvSpPr txBox="1"/>
          <p:nvPr/>
        </p:nvSpPr>
        <p:spPr>
          <a:xfrm>
            <a:off x="320041" y="164812"/>
            <a:ext cx="117462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u="sng" dirty="0">
                <a:solidFill>
                  <a:srgbClr val="29515B"/>
                </a:solidFill>
              </a:rPr>
              <a:t>What</a:t>
            </a:r>
            <a:r>
              <a:rPr lang="en-GB" sz="2800" b="1" dirty="0">
                <a:solidFill>
                  <a:srgbClr val="29515B"/>
                </a:solidFill>
              </a:rPr>
              <a:t> the crowd contributes: The AKRD Crowd Contribution Matrix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589C8F-4F82-FA3C-3783-48E34D9BE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840847"/>
              </p:ext>
            </p:extLst>
          </p:nvPr>
        </p:nvGraphicFramePr>
        <p:xfrm>
          <a:off x="482600" y="1587949"/>
          <a:ext cx="11226800" cy="3988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350">
                  <a:extLst>
                    <a:ext uri="{9D8B030D-6E8A-4147-A177-3AD203B41FA5}">
                      <a16:colId xmlns:a16="http://schemas.microsoft.com/office/drawing/2014/main" val="1688356349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3632092680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547929329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4011183197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424327205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3668220642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1016855083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929655926"/>
                    </a:ext>
                  </a:extLst>
                </a:gridCol>
              </a:tblGrid>
              <a:tr h="630905">
                <a:tc rowSpan="2">
                  <a:txBody>
                    <a:bodyPr/>
                    <a:lstStyle/>
                    <a:p>
                      <a:pPr algn="ctr"/>
                      <a:r>
                        <a:rPr lang="en-DK" sz="2200" dirty="0">
                          <a:solidFill>
                            <a:srgbClr val="02B7A6"/>
                          </a:solidFill>
                        </a:rPr>
                        <a:t>PROJECT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DK" dirty="0">
                          <a:solidFill>
                            <a:srgbClr val="29515B"/>
                          </a:solidFill>
                        </a:rPr>
                        <a:t>Stages of the research process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393343"/>
                  </a:ext>
                </a:extLst>
              </a:tr>
              <a:tr h="630905">
                <a:tc vMerge="1">
                  <a:txBody>
                    <a:bodyPr/>
                    <a:lstStyle/>
                    <a:p>
                      <a:endParaRPr lang="en-DK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Identifying and selecting RQs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Raising funding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Developing methods and materials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Collecting data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Processing and analyzing data or solving problems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Writing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Diffusing and translating 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784740"/>
                  </a:ext>
                </a:extLst>
              </a:tr>
              <a:tr h="682755">
                <a:tc>
                  <a:txBody>
                    <a:bodyPr/>
                    <a:lstStyle/>
                    <a:p>
                      <a:r>
                        <a:rPr lang="en-DK" sz="2400" b="1" dirty="0"/>
                        <a:t>A</a:t>
                      </a:r>
                      <a:r>
                        <a:rPr lang="en-DK" dirty="0"/>
                        <a:t>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189276"/>
                  </a:ext>
                </a:extLst>
              </a:tr>
              <a:tr h="695459">
                <a:tc>
                  <a:txBody>
                    <a:bodyPr/>
                    <a:lstStyle/>
                    <a:p>
                      <a:r>
                        <a:rPr lang="en-DK" sz="2400" b="1" dirty="0"/>
                        <a:t>K</a:t>
                      </a:r>
                      <a:r>
                        <a:rPr lang="en-DK" dirty="0"/>
                        <a:t>nowledge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920496"/>
                  </a:ext>
                </a:extLst>
              </a:tr>
              <a:tr h="643944">
                <a:tc>
                  <a:txBody>
                    <a:bodyPr/>
                    <a:lstStyle/>
                    <a:p>
                      <a:r>
                        <a:rPr lang="en-DK" sz="2400" b="1" dirty="0"/>
                        <a:t>R</a:t>
                      </a:r>
                      <a:r>
                        <a:rPr lang="en-DK" dirty="0"/>
                        <a:t>esources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200703"/>
                  </a:ext>
                </a:extLst>
              </a:tr>
              <a:tr h="695460">
                <a:tc>
                  <a:txBody>
                    <a:bodyPr/>
                    <a:lstStyle/>
                    <a:p>
                      <a:r>
                        <a:rPr lang="en-DK" sz="2400" b="1" dirty="0"/>
                        <a:t>D</a:t>
                      </a:r>
                      <a:r>
                        <a:rPr lang="en-DK" dirty="0"/>
                        <a:t>ecisions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dirty="0"/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4053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7AA6F3F-F810-3A7B-86B0-20A42F6DC56D}"/>
              </a:ext>
            </a:extLst>
          </p:cNvPr>
          <p:cNvSpPr txBox="1"/>
          <p:nvPr/>
        </p:nvSpPr>
        <p:spPr>
          <a:xfrm>
            <a:off x="360680" y="6416189"/>
            <a:ext cx="573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200" dirty="0"/>
              <a:t>See also, Franzoni, Poetz and Sauermann (2022)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CA74C0-83B6-919B-5AD0-D2690760F82B}"/>
              </a:ext>
            </a:extLst>
          </p:cNvPr>
          <p:cNvSpPr txBox="1"/>
          <p:nvPr/>
        </p:nvSpPr>
        <p:spPr>
          <a:xfrm>
            <a:off x="3336324" y="3059668"/>
            <a:ext cx="6956854" cy="369332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b="0" i="1" u="none" strike="noStrike" dirty="0">
                <a:solidFill>
                  <a:srgbClr val="02B7A6"/>
                </a:solidFill>
                <a:effectLst/>
                <a:latin typeface="Aptos" panose="020B0004020202020204" pitchFamily="34" charset="0"/>
              </a:rPr>
              <a:t>What concrete activities do contributors perform?</a:t>
            </a:r>
            <a:endParaRPr lang="en-DK" i="1" dirty="0">
              <a:solidFill>
                <a:srgbClr val="02B7A6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F03F61-A4C1-B14D-D498-0A6BE8A6985E}"/>
              </a:ext>
            </a:extLst>
          </p:cNvPr>
          <p:cNvSpPr txBox="1"/>
          <p:nvPr/>
        </p:nvSpPr>
        <p:spPr>
          <a:xfrm>
            <a:off x="1927653" y="3725937"/>
            <a:ext cx="9769390" cy="369332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b="0" i="1" u="none" strike="noStrike" dirty="0">
                <a:solidFill>
                  <a:srgbClr val="02B7A6"/>
                </a:solidFill>
                <a:effectLst/>
                <a:latin typeface="Aptos" panose="020B0004020202020204" pitchFamily="34" charset="0"/>
              </a:rPr>
              <a:t>What kinds of knowledge do contributors require and utilize (e.g., general, expert, experiential, …) </a:t>
            </a:r>
            <a:endParaRPr lang="en-DK" i="1" dirty="0">
              <a:solidFill>
                <a:srgbClr val="02B7A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00E1D4-7A23-0C16-4B00-9E842186CD18}"/>
              </a:ext>
            </a:extLst>
          </p:cNvPr>
          <p:cNvSpPr txBox="1"/>
          <p:nvPr/>
        </p:nvSpPr>
        <p:spPr>
          <a:xfrm>
            <a:off x="1940010" y="4373901"/>
            <a:ext cx="9769390" cy="369332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b="0" i="1" u="none" strike="noStrike" dirty="0">
                <a:solidFill>
                  <a:srgbClr val="02B7A6"/>
                </a:solidFill>
                <a:effectLst/>
                <a:latin typeface="Aptos" panose="020B0004020202020204" pitchFamily="34" charset="0"/>
              </a:rPr>
              <a:t>What kinds of resources do contributors share or need </a:t>
            </a:r>
            <a:r>
              <a:rPr lang="en-GB" i="1" dirty="0">
                <a:solidFill>
                  <a:srgbClr val="02B7A6"/>
                </a:solidFill>
                <a:latin typeface="Aptos" panose="020B0004020202020204" pitchFamily="34" charset="0"/>
              </a:rPr>
              <a:t>in </a:t>
            </a:r>
            <a:r>
              <a:rPr lang="en-GB" b="0" i="1" u="none" strike="noStrike" dirty="0">
                <a:solidFill>
                  <a:srgbClr val="02B7A6"/>
                </a:solidFill>
                <a:effectLst/>
                <a:latin typeface="Aptos" panose="020B0004020202020204" pitchFamily="34" charset="0"/>
              </a:rPr>
              <a:t>order to participate?</a:t>
            </a:r>
            <a:endParaRPr lang="en-DK" i="1" dirty="0">
              <a:solidFill>
                <a:srgbClr val="02B7A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2C9132-6809-BDD8-ADCB-0DC5B188A630}"/>
              </a:ext>
            </a:extLst>
          </p:cNvPr>
          <p:cNvSpPr txBox="1"/>
          <p:nvPr/>
        </p:nvSpPr>
        <p:spPr>
          <a:xfrm>
            <a:off x="2038865" y="5060671"/>
            <a:ext cx="9514703" cy="369332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02B7A6"/>
                </a:solidFill>
                <a:latin typeface="Aptos" panose="020B0004020202020204" pitchFamily="34" charset="0"/>
              </a:rPr>
              <a:t>What kinds of decisions do contributors make or participate in making?</a:t>
            </a:r>
            <a:endParaRPr lang="en-DK" i="1" dirty="0">
              <a:solidFill>
                <a:srgbClr val="02B7A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D37439-89C1-AA5D-7A17-F62C5A5EB1FE}"/>
              </a:ext>
            </a:extLst>
          </p:cNvPr>
          <p:cNvCxnSpPr/>
          <p:nvPr/>
        </p:nvCxnSpPr>
        <p:spPr>
          <a:xfrm>
            <a:off x="0" y="815546"/>
            <a:ext cx="12192000" cy="0"/>
          </a:xfrm>
          <a:prstGeom prst="line">
            <a:avLst/>
          </a:prstGeom>
          <a:ln>
            <a:solidFill>
              <a:srgbClr val="02B7A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172FF633-CAFC-3D67-8724-BFCDF260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92530" y="6492875"/>
            <a:ext cx="3999470" cy="365125"/>
          </a:xfrm>
        </p:spPr>
        <p:txBody>
          <a:bodyPr/>
          <a:lstStyle/>
          <a:p>
            <a:r>
              <a:rPr lang="en-GB" dirty="0"/>
              <a:t>Poetz &amp; </a:t>
            </a:r>
            <a:r>
              <a:rPr lang="en-GB" dirty="0" err="1"/>
              <a:t>Sauermann</a:t>
            </a:r>
            <a:r>
              <a:rPr lang="en-GB" dirty="0"/>
              <a:t> 2025: </a:t>
            </a:r>
            <a:r>
              <a:rPr lang="en-GB" dirty="0">
                <a:hlinkClick r:id="rId3"/>
              </a:rPr>
              <a:t>www.sciencewithcrowds.org</a:t>
            </a:r>
            <a:r>
              <a:rPr lang="en-GB" dirty="0"/>
              <a:t> 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479503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2A168-637A-0872-23A1-52E5E2DA7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8C1468-7860-FCB9-E71C-6AAAA0BAD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19165"/>
              </p:ext>
            </p:extLst>
          </p:nvPr>
        </p:nvGraphicFramePr>
        <p:xfrm>
          <a:off x="-2" y="1413164"/>
          <a:ext cx="12192000" cy="5467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8835634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63209268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54792932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0111831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432720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66822064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168550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29655926"/>
                    </a:ext>
                  </a:extLst>
                </a:gridCol>
              </a:tblGrid>
              <a:tr h="451250">
                <a:tc rowSpan="2">
                  <a:txBody>
                    <a:bodyPr/>
                    <a:lstStyle/>
                    <a:p>
                      <a:pPr algn="ctr"/>
                      <a:endParaRPr lang="en-DK" sz="22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DK" dirty="0">
                          <a:solidFill>
                            <a:srgbClr val="29515B"/>
                          </a:solidFill>
                        </a:rPr>
                        <a:t>Stages of the research process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393343"/>
                  </a:ext>
                </a:extLst>
              </a:tr>
              <a:tr h="617745">
                <a:tc vMerge="1">
                  <a:txBody>
                    <a:bodyPr/>
                    <a:lstStyle/>
                    <a:p>
                      <a:endParaRPr lang="en-DK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Identifying and selecting RQs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Raising funding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Developing methods and materials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Collecting data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Processing and analyzing data or solving problems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Writing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200" dirty="0">
                          <a:solidFill>
                            <a:srgbClr val="29515B"/>
                          </a:solidFill>
                        </a:rPr>
                        <a:t>Diffusing and translating 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784740"/>
                  </a:ext>
                </a:extLst>
              </a:tr>
              <a:tr h="1099356">
                <a:tc>
                  <a:txBody>
                    <a:bodyPr/>
                    <a:lstStyle/>
                    <a:p>
                      <a:r>
                        <a:rPr lang="en-DK" sz="2400" b="1" dirty="0"/>
                        <a:t>A</a:t>
                      </a:r>
                      <a:r>
                        <a:rPr lang="en-DK" dirty="0"/>
                        <a:t>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189276"/>
                  </a:ext>
                </a:extLst>
              </a:tr>
              <a:tr h="1119810">
                <a:tc>
                  <a:txBody>
                    <a:bodyPr/>
                    <a:lstStyle/>
                    <a:p>
                      <a:r>
                        <a:rPr lang="en-DK" sz="2400" b="1" dirty="0"/>
                        <a:t>K</a:t>
                      </a:r>
                      <a:r>
                        <a:rPr lang="en-DK" dirty="0"/>
                        <a:t>nowledge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920496"/>
                  </a:ext>
                </a:extLst>
              </a:tr>
              <a:tr h="1036863">
                <a:tc>
                  <a:txBody>
                    <a:bodyPr/>
                    <a:lstStyle/>
                    <a:p>
                      <a:r>
                        <a:rPr lang="en-DK" sz="2400" b="1" dirty="0"/>
                        <a:t>R</a:t>
                      </a:r>
                      <a:r>
                        <a:rPr lang="en-DK" dirty="0"/>
                        <a:t>esources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200703"/>
                  </a:ext>
                </a:extLst>
              </a:tr>
              <a:tr h="1119812">
                <a:tc>
                  <a:txBody>
                    <a:bodyPr/>
                    <a:lstStyle/>
                    <a:p>
                      <a:r>
                        <a:rPr lang="en-DK" sz="2400" b="1" dirty="0"/>
                        <a:t>D</a:t>
                      </a:r>
                      <a:r>
                        <a:rPr lang="en-DK" dirty="0"/>
                        <a:t>ecisions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DK" sz="800" dirty="0">
                        <a:solidFill>
                          <a:srgbClr val="02B7A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51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405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8C9FB9-F325-592C-37AA-F5F86176600F}"/>
              </a:ext>
            </a:extLst>
          </p:cNvPr>
          <p:cNvSpPr txBox="1"/>
          <p:nvPr/>
        </p:nvSpPr>
        <p:spPr>
          <a:xfrm>
            <a:off x="-2" y="148337"/>
            <a:ext cx="8933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rgbClr val="29515B"/>
                </a:solidFill>
              </a:rPr>
              <a:t>Worksheet 2: </a:t>
            </a:r>
            <a:r>
              <a:rPr lang="en-DK" sz="2400" b="1" dirty="0">
                <a:solidFill>
                  <a:srgbClr val="02B7A6"/>
                </a:solidFill>
              </a:rPr>
              <a:t>Insert name of selected project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10D7CE-47F4-64CE-E5A6-CBCFD95BB90C}"/>
              </a:ext>
            </a:extLst>
          </p:cNvPr>
          <p:cNvSpPr/>
          <p:nvPr/>
        </p:nvSpPr>
        <p:spPr>
          <a:xfrm>
            <a:off x="-2" y="-1"/>
            <a:ext cx="12192001" cy="766601"/>
          </a:xfrm>
          <a:prstGeom prst="rect">
            <a:avLst/>
          </a:prstGeom>
          <a:noFill/>
          <a:ln>
            <a:solidFill>
              <a:srgbClr val="29515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6C6BBB-CF3F-247C-4265-8131E6FC1E55}"/>
              </a:ext>
            </a:extLst>
          </p:cNvPr>
          <p:cNvSpPr txBox="1"/>
          <p:nvPr/>
        </p:nvSpPr>
        <p:spPr>
          <a:xfrm>
            <a:off x="0" y="887234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2B7A6"/>
              </a:buClr>
            </a:pPr>
            <a:r>
              <a:rPr lang="en-DK" b="1" dirty="0">
                <a:solidFill>
                  <a:srgbClr val="02B7A6"/>
                </a:solidFill>
              </a:rPr>
              <a:t>3. What did (will) the crowd contribute?         4.</a:t>
            </a:r>
            <a:r>
              <a:rPr lang="en-DK" b="1" dirty="0">
                <a:solidFill>
                  <a:srgbClr val="29515B"/>
                </a:solidFill>
              </a:rPr>
              <a:t> </a:t>
            </a:r>
            <a:r>
              <a:rPr lang="en-DK" b="1" dirty="0">
                <a:solidFill>
                  <a:srgbClr val="02B7A6"/>
                </a:solidFill>
              </a:rPr>
              <a:t>If time, w</a:t>
            </a:r>
            <a:r>
              <a:rPr lang="en-GB" b="1" dirty="0">
                <a:solidFill>
                  <a:srgbClr val="02B7A6"/>
                </a:solidFill>
              </a:rPr>
              <a:t>here and how did (could) AI (have) help(ed)?</a:t>
            </a:r>
          </a:p>
        </p:txBody>
      </p:sp>
    </p:spTree>
    <p:extLst>
      <p:ext uri="{BB962C8B-B14F-4D97-AF65-F5344CB8AC3E}">
        <p14:creationId xmlns:p14="http://schemas.microsoft.com/office/powerpoint/2010/main" val="1688884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5230</TotalTime>
  <Words>595</Words>
  <Application>Microsoft Macintosh PowerPoint</Application>
  <PresentationFormat>Widescreen</PresentationFormat>
  <Paragraphs>94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Marion Poetz</dc:creator>
  <cp:keywords/>
  <dc:description/>
  <cp:lastModifiedBy>Marion Poetz</cp:lastModifiedBy>
  <cp:revision>60</cp:revision>
  <cp:lastPrinted>2025-11-06T16:29:05Z</cp:lastPrinted>
  <dcterms:created xsi:type="dcterms:W3CDTF">2024-11-21T14:07:41Z</dcterms:created>
  <dcterms:modified xsi:type="dcterms:W3CDTF">2026-03-05T08:38:25Z</dcterms:modified>
  <cp:category/>
</cp:coreProperties>
</file>